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460" r:id="rId3"/>
    <p:sldId id="273" r:id="rId4"/>
    <p:sldId id="281" r:id="rId5"/>
    <p:sldId id="283" r:id="rId6"/>
    <p:sldId id="286" r:id="rId7"/>
    <p:sldId id="4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E8E"/>
    <a:srgbClr val="171E4A"/>
    <a:srgbClr val="5111D6"/>
    <a:srgbClr val="171B49"/>
    <a:srgbClr val="324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 autoAdjust="0"/>
    <p:restoredTop sz="95394" autoAdjust="0"/>
  </p:normalViewPr>
  <p:slideViewPr>
    <p:cSldViewPr snapToGrid="0">
      <p:cViewPr varScale="1">
        <p:scale>
          <a:sx n="85" d="100"/>
          <a:sy n="85" d="100"/>
        </p:scale>
        <p:origin x="66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95FEF5-20A9-C695-5D67-0C4210C7A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ED400E7-C4E7-FAF1-D88A-2AD94A650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0F0DB75-FD60-9BBD-8069-D36683B50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251C-E485-46FF-B052-C50AE3151E3D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128E3CB-85DB-01ED-1678-CA6753250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4111799-984F-A943-7DD8-F7B9FB62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2F53-EDE4-4437-8014-B486A9B99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212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77594C-D667-46AC-F9DF-78085711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2B90928-9BDF-95A9-E0FF-AEF390946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327DB8B-88E4-EA18-7A1B-C643319B2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251C-E485-46FF-B052-C50AE3151E3D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5106362-9477-21EE-5BE3-B795D1CA0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239AF2A-9714-8076-DFA9-CA7D7920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2F53-EDE4-4437-8014-B486A9B99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67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14AD6C0E-97C1-863F-0AD6-1504735F5F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A9267D6-D3EA-692A-557C-8547F9ACA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3B6A0FB-7843-34E3-9C9B-6CE10C13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251C-E485-46FF-B052-C50AE3151E3D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5EE5370-62C7-FE7F-9C6E-0599C8704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3977711-9707-D5B9-6F0F-E56D69EE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2F53-EDE4-4437-8014-B486A9B99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3921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3A0CD554-9E9B-DB66-D011-D76053BCC2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5145684" cy="6858000"/>
          </a:xfrm>
          <a:custGeom>
            <a:avLst/>
            <a:gdLst>
              <a:gd name="connsiteX0" fmla="*/ 2756039 w 5145684"/>
              <a:gd name="connsiteY0" fmla="*/ 0 h 6858000"/>
              <a:gd name="connsiteX1" fmla="*/ 2903203 w 5145684"/>
              <a:gd name="connsiteY1" fmla="*/ 66261 h 6858000"/>
              <a:gd name="connsiteX2" fmla="*/ 4753706 w 5145684"/>
              <a:gd name="connsiteY2" fmla="*/ 5347076 h 6858000"/>
              <a:gd name="connsiteX3" fmla="*/ 3649111 w 5145684"/>
              <a:gd name="connsiteY3" fmla="*/ 6731272 h 6858000"/>
              <a:gd name="connsiteX4" fmla="*/ 3473981 w 5145684"/>
              <a:gd name="connsiteY4" fmla="*/ 6858000 h 6858000"/>
              <a:gd name="connsiteX5" fmla="*/ 0 w 5145684"/>
              <a:gd name="connsiteY5" fmla="*/ 6857999 h 6858000"/>
              <a:gd name="connsiteX6" fmla="*/ 0 w 5145684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5684" h="6858000">
                <a:moveTo>
                  <a:pt x="2756039" y="0"/>
                </a:moveTo>
                <a:lnTo>
                  <a:pt x="2903203" y="66261"/>
                </a:lnTo>
                <a:cubicBezTo>
                  <a:pt x="4872461" y="1013515"/>
                  <a:pt x="5700960" y="3377817"/>
                  <a:pt x="4753706" y="5347076"/>
                </a:cubicBezTo>
                <a:cubicBezTo>
                  <a:pt x="4485441" y="5904776"/>
                  <a:pt x="4103522" y="6370983"/>
                  <a:pt x="3649111" y="6731272"/>
                </a:cubicBezTo>
                <a:lnTo>
                  <a:pt x="3473981" y="6858000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1133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867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82F7CBC3-87B8-544F-CBCE-6B65CA65FF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457200"/>
            <a:ext cx="12192001" cy="3886201"/>
          </a:xfrm>
          <a:custGeom>
            <a:avLst/>
            <a:gdLst>
              <a:gd name="connsiteX0" fmla="*/ 0 w 12192001"/>
              <a:gd name="connsiteY0" fmla="*/ 0 h 3886201"/>
              <a:gd name="connsiteX1" fmla="*/ 12192001 w 12192001"/>
              <a:gd name="connsiteY1" fmla="*/ 0 h 3886201"/>
              <a:gd name="connsiteX2" fmla="*/ 12192001 w 12192001"/>
              <a:gd name="connsiteY2" fmla="*/ 2042575 h 3886201"/>
              <a:gd name="connsiteX3" fmla="*/ 11777948 w 12192001"/>
              <a:gd name="connsiteY3" fmla="*/ 2314662 h 3886201"/>
              <a:gd name="connsiteX4" fmla="*/ 6096003 w 12192001"/>
              <a:gd name="connsiteY4" fmla="*/ 3886201 h 3886201"/>
              <a:gd name="connsiteX5" fmla="*/ 414056 w 12192001"/>
              <a:gd name="connsiteY5" fmla="*/ 2314662 h 3886201"/>
              <a:gd name="connsiteX6" fmla="*/ 0 w 12192001"/>
              <a:gd name="connsiteY6" fmla="*/ 2042574 h 3886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3886201">
                <a:moveTo>
                  <a:pt x="0" y="0"/>
                </a:moveTo>
                <a:lnTo>
                  <a:pt x="12192001" y="0"/>
                </a:lnTo>
                <a:lnTo>
                  <a:pt x="12192001" y="2042575"/>
                </a:lnTo>
                <a:lnTo>
                  <a:pt x="11777948" y="2314662"/>
                </a:lnTo>
                <a:cubicBezTo>
                  <a:pt x="10174414" y="3304281"/>
                  <a:pt x="8213515" y="3886201"/>
                  <a:pt x="6096003" y="3886201"/>
                </a:cubicBezTo>
                <a:cubicBezTo>
                  <a:pt x="3978490" y="3886201"/>
                  <a:pt x="2017590" y="3304281"/>
                  <a:pt x="414056" y="2314662"/>
                </a:cubicBezTo>
                <a:lnTo>
                  <a:pt x="0" y="20425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46525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E1B80DE7-FE04-737F-1EB8-03E9272870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24031" y="3874373"/>
            <a:ext cx="2143530" cy="2143528"/>
          </a:xfrm>
          <a:custGeom>
            <a:avLst/>
            <a:gdLst>
              <a:gd name="connsiteX0" fmla="*/ 1071765 w 2143530"/>
              <a:gd name="connsiteY0" fmla="*/ 0 h 2143528"/>
              <a:gd name="connsiteX1" fmla="*/ 2143530 w 2143530"/>
              <a:gd name="connsiteY1" fmla="*/ 1071764 h 2143528"/>
              <a:gd name="connsiteX2" fmla="*/ 1071765 w 2143530"/>
              <a:gd name="connsiteY2" fmla="*/ 2143528 h 2143528"/>
              <a:gd name="connsiteX3" fmla="*/ 0 w 2143530"/>
              <a:gd name="connsiteY3" fmla="*/ 1071764 h 2143528"/>
              <a:gd name="connsiteX4" fmla="*/ 1071765 w 2143530"/>
              <a:gd name="connsiteY4" fmla="*/ 0 h 214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3530" h="2143528">
                <a:moveTo>
                  <a:pt x="1071765" y="0"/>
                </a:moveTo>
                <a:cubicBezTo>
                  <a:pt x="1663684" y="0"/>
                  <a:pt x="2143530" y="479845"/>
                  <a:pt x="2143530" y="1071764"/>
                </a:cubicBezTo>
                <a:cubicBezTo>
                  <a:pt x="2143530" y="1663683"/>
                  <a:pt x="1663684" y="2143528"/>
                  <a:pt x="1071765" y="2143528"/>
                </a:cubicBezTo>
                <a:cubicBezTo>
                  <a:pt x="479846" y="2143528"/>
                  <a:pt x="0" y="1663683"/>
                  <a:pt x="0" y="1071764"/>
                </a:cubicBezTo>
                <a:cubicBezTo>
                  <a:pt x="0" y="479845"/>
                  <a:pt x="479846" y="0"/>
                  <a:pt x="10717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994FB7A0-6C2F-7E82-FC29-0CAD4CEAC1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73821" y="3874373"/>
            <a:ext cx="2143530" cy="2143528"/>
          </a:xfrm>
          <a:custGeom>
            <a:avLst/>
            <a:gdLst>
              <a:gd name="connsiteX0" fmla="*/ 1071765 w 2143530"/>
              <a:gd name="connsiteY0" fmla="*/ 0 h 2143528"/>
              <a:gd name="connsiteX1" fmla="*/ 2143530 w 2143530"/>
              <a:gd name="connsiteY1" fmla="*/ 1071764 h 2143528"/>
              <a:gd name="connsiteX2" fmla="*/ 1071765 w 2143530"/>
              <a:gd name="connsiteY2" fmla="*/ 2143528 h 2143528"/>
              <a:gd name="connsiteX3" fmla="*/ 0 w 2143530"/>
              <a:gd name="connsiteY3" fmla="*/ 1071764 h 2143528"/>
              <a:gd name="connsiteX4" fmla="*/ 1071765 w 2143530"/>
              <a:gd name="connsiteY4" fmla="*/ 0 h 214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3530" h="2143528">
                <a:moveTo>
                  <a:pt x="1071765" y="0"/>
                </a:moveTo>
                <a:cubicBezTo>
                  <a:pt x="1663684" y="0"/>
                  <a:pt x="2143530" y="479845"/>
                  <a:pt x="2143530" y="1071764"/>
                </a:cubicBezTo>
                <a:cubicBezTo>
                  <a:pt x="2143530" y="1663683"/>
                  <a:pt x="1663684" y="2143528"/>
                  <a:pt x="1071765" y="2143528"/>
                </a:cubicBezTo>
                <a:cubicBezTo>
                  <a:pt x="479846" y="2143528"/>
                  <a:pt x="0" y="1663683"/>
                  <a:pt x="0" y="1071764"/>
                </a:cubicBezTo>
                <a:cubicBezTo>
                  <a:pt x="0" y="479845"/>
                  <a:pt x="479846" y="0"/>
                  <a:pt x="10717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E8C44014-EF21-B5B8-62FE-584268169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34887" cy="6858000"/>
          </a:xfrm>
          <a:custGeom>
            <a:avLst/>
            <a:gdLst>
              <a:gd name="connsiteX0" fmla="*/ 0 w 5034887"/>
              <a:gd name="connsiteY0" fmla="*/ 0 h 6858000"/>
              <a:gd name="connsiteX1" fmla="*/ 4737785 w 5034887"/>
              <a:gd name="connsiteY1" fmla="*/ 0 h 6858000"/>
              <a:gd name="connsiteX2" fmla="*/ 4554060 w 5034887"/>
              <a:gd name="connsiteY2" fmla="*/ 290439 h 6858000"/>
              <a:gd name="connsiteX3" fmla="*/ 3774333 w 5034887"/>
              <a:gd name="connsiteY3" fmla="*/ 3219855 h 6858000"/>
              <a:gd name="connsiteX4" fmla="*/ 4964787 w 5034887"/>
              <a:gd name="connsiteY4" fmla="*/ 6769344 h 6858000"/>
              <a:gd name="connsiteX5" fmla="*/ 5034887 w 5034887"/>
              <a:gd name="connsiteY5" fmla="*/ 6858000 h 6858000"/>
              <a:gd name="connsiteX6" fmla="*/ 0 w 5034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887" h="6858000">
                <a:moveTo>
                  <a:pt x="0" y="0"/>
                </a:moveTo>
                <a:lnTo>
                  <a:pt x="4737785" y="0"/>
                </a:lnTo>
                <a:lnTo>
                  <a:pt x="4554060" y="290439"/>
                </a:lnTo>
                <a:cubicBezTo>
                  <a:pt x="4058023" y="1153089"/>
                  <a:pt x="3774333" y="2153343"/>
                  <a:pt x="3774333" y="3219855"/>
                </a:cubicBezTo>
                <a:cubicBezTo>
                  <a:pt x="3774333" y="4552996"/>
                  <a:pt x="4217599" y="5782607"/>
                  <a:pt x="4964787" y="6769344"/>
                </a:cubicBezTo>
                <a:lnTo>
                  <a:pt x="503488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86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4E8581-6F2C-AFC4-E75D-62E2888B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B073D8A-0511-34AE-DE7A-BAAD1E13E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3031E73-F506-0045-FA6F-C28199E76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251C-E485-46FF-B052-C50AE3151E3D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B9DB7A1-207B-6398-E5F1-19F7C90A3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6539197-78A8-0C4C-7901-DBC9E428E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2F53-EDE4-4437-8014-B486A9B99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55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1D0ABB-8426-DB43-D945-D36566185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5817D16-63B4-DCFD-B31A-993BF73F0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5EB9ECA-93F5-7AC8-B2EF-6B0A94B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251C-E485-46FF-B052-C50AE3151E3D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A9D7EE-2897-0261-47DA-EAAF3BB7A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E84E5AC-83A7-15EB-9A11-17E242331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2F53-EDE4-4437-8014-B486A9B99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910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9324FD-8C32-B918-075D-5058839CC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ED4B50C-42C2-B321-1159-E664C37DE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7990234-4052-26A9-E044-48D217E35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A1DFA6F-A35A-77AF-DE2A-4F8A6CD39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251C-E485-46FF-B052-C50AE3151E3D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75D52B1-3D14-4B62-40BD-940D1CE5E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1F30CD8-228A-CFE8-ED2A-F3F976491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2F53-EDE4-4437-8014-B486A9B99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361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7E65BB-0ED3-61D6-F144-36A19D8D1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A5D09FB-A3FA-54C1-D335-16231A95F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659BDC3-0F3F-7ECA-4A11-675E42349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31418D2-0930-5216-5E91-E781C3047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8D12A7A-410A-04A0-A9EA-672CBF5327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AAC10C-DEE3-05F7-7D67-E21909313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251C-E485-46FF-B052-C50AE3151E3D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A8F8B27-4380-A328-0878-21C5B4A5F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7BB6209-65FE-61A8-1C4F-70E5E9FA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2F53-EDE4-4437-8014-B486A9B99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20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D7A11C-722D-8851-6B24-A64DBBDAF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8364434-8517-9328-5AD7-47BCFDFB5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251C-E485-46FF-B052-C50AE3151E3D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F4397F8-40C0-6B79-D93C-3BF45884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6E2FBF6-D1D3-46C6-E486-E0BF692F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2F53-EDE4-4437-8014-B486A9B99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28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5E11E60-1B83-653C-0EE3-B052489B2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251C-E485-46FF-B052-C50AE3151E3D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E3BCF90-341A-F125-FF5F-47DA5A125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F0E2911-1F33-9644-3EC1-C0964DAD4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2F53-EDE4-4437-8014-B486A9B99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59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D55BC6-3FDD-5163-6C6C-E88108746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D2CAB73-C1F4-90C7-C8C3-87B025308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4B45A08-EEA1-C737-888A-26525DD5D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9676D02-029E-914D-BD54-A169A881F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251C-E485-46FF-B052-C50AE3151E3D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57F3382-F286-7346-348F-9FA894B0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B11DB3A-7E81-CBDF-4D07-1EBE2BBEB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2F53-EDE4-4437-8014-B486A9B99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260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848CA9-994B-46ED-688B-1705CB5F4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4CD796B-34D5-4703-3334-06A58A3829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367FA6F-798B-AF48-80CE-193E7F792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3D5DC1A-C271-566D-4EB0-E8486A36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251C-E485-46FF-B052-C50AE3151E3D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216B368-E475-F9B1-7E15-52182A39F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66507AD-32A4-7832-01C6-87EB9C39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2F53-EDE4-4437-8014-B486A9B99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687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C62C583B-C2C2-62D2-0E6D-3B5A648FE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189CE16-90C2-FFEF-061A-09293C2F1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A34E9FE-317E-8D09-F62E-49BF19B824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1B251C-E485-46FF-B052-C50AE3151E3D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9A9D12-A21E-DF4F-D950-7872FAEC47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6A66FCD-92F8-D96B-3C89-E304C6991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692F53-EDE4-4437-8014-B486A9B99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177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image" Target="../media/image21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7.wdp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30.png"/><Relationship Id="rId10" Type="http://schemas.microsoft.com/office/2007/relationships/hdphoto" Target="../media/hdphoto9.wdp"/><Relationship Id="rId4" Type="http://schemas.microsoft.com/office/2007/relationships/hdphoto" Target="../media/hdphoto6.wdp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111D6"/>
            </a:gs>
            <a:gs pos="100000">
              <a:srgbClr val="171E4A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94A816E2-EA72-CFC9-8EC5-4EAD0AA52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C7E35E8A-FBE2-CE76-C4FC-296AAA57DD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alphaModFix amt="6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765714"/>
          </a:xfrm>
          <a:custGeom>
            <a:avLst/>
            <a:gdLst>
              <a:gd name="connsiteX0" fmla="*/ 0 w 12192000"/>
              <a:gd name="connsiteY0" fmla="*/ 0 h 4765714"/>
              <a:gd name="connsiteX1" fmla="*/ 12192000 w 12192000"/>
              <a:gd name="connsiteY1" fmla="*/ 0 h 4765714"/>
              <a:gd name="connsiteX2" fmla="*/ 12192000 w 12192000"/>
              <a:gd name="connsiteY2" fmla="*/ 4765715 h 4765714"/>
              <a:gd name="connsiteX3" fmla="*/ 0 w 12192000"/>
              <a:gd name="connsiteY3" fmla="*/ 4765715 h 476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65714">
                <a:moveTo>
                  <a:pt x="0" y="0"/>
                </a:moveTo>
                <a:lnTo>
                  <a:pt x="12192000" y="0"/>
                </a:lnTo>
                <a:lnTo>
                  <a:pt x="12192000" y="4765715"/>
                </a:lnTo>
                <a:lnTo>
                  <a:pt x="0" y="4765715"/>
                </a:ln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027C0CA0-E62F-9C19-1DBA-CA8B1A6B218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14000"/>
          </a:blip>
          <a:stretch>
            <a:fillRect/>
          </a:stretch>
        </p:blipFill>
        <p:spPr>
          <a:xfrm flipH="1">
            <a:off x="7312591" y="976313"/>
            <a:ext cx="3914775" cy="4905375"/>
          </a:xfrm>
          <a:custGeom>
            <a:avLst/>
            <a:gdLst>
              <a:gd name="connsiteX0" fmla="*/ 0 w 3914775"/>
              <a:gd name="connsiteY0" fmla="*/ 0 h 4905375"/>
              <a:gd name="connsiteX1" fmla="*/ 3914775 w 3914775"/>
              <a:gd name="connsiteY1" fmla="*/ 0 h 4905375"/>
              <a:gd name="connsiteX2" fmla="*/ 3914775 w 3914775"/>
              <a:gd name="connsiteY2" fmla="*/ 4905375 h 4905375"/>
              <a:gd name="connsiteX3" fmla="*/ 0 w 3914775"/>
              <a:gd name="connsiteY3" fmla="*/ 4905375 h 490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4775" h="4905375">
                <a:moveTo>
                  <a:pt x="0" y="0"/>
                </a:moveTo>
                <a:lnTo>
                  <a:pt x="3914775" y="0"/>
                </a:lnTo>
                <a:lnTo>
                  <a:pt x="3914775" y="4905375"/>
                </a:lnTo>
                <a:lnTo>
                  <a:pt x="0" y="4905375"/>
                </a:lnTo>
                <a:close/>
              </a:path>
            </a:pathLst>
          </a:custGeom>
        </p:spPr>
      </p:pic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3DE43D07-EEC4-7CCA-DBE4-2A2568ED1C7F}"/>
              </a:ext>
            </a:extLst>
          </p:cNvPr>
          <p:cNvGrpSpPr/>
          <p:nvPr/>
        </p:nvGrpSpPr>
        <p:grpSpPr>
          <a:xfrm>
            <a:off x="420717" y="429126"/>
            <a:ext cx="5999748" cy="5999748"/>
            <a:chOff x="420717" y="429126"/>
            <a:chExt cx="5999748" cy="5999748"/>
          </a:xfrm>
        </p:grpSpPr>
        <p:sp>
          <p:nvSpPr>
            <p:cNvPr id="10" name="Donut 1">
              <a:extLst>
                <a:ext uri="{FF2B5EF4-FFF2-40B4-BE49-F238E27FC236}">
                  <a16:creationId xmlns="" xmlns:a16="http://schemas.microsoft.com/office/drawing/2014/main" id="{B9D5B2D7-F8BD-0DA8-DCAA-CDBBFDD8AA7F}"/>
                </a:ext>
              </a:extLst>
            </p:cNvPr>
            <p:cNvSpPr/>
            <p:nvPr/>
          </p:nvSpPr>
          <p:spPr>
            <a:xfrm rot="18381339">
              <a:off x="420717" y="429126"/>
              <a:ext cx="5999748" cy="5999748"/>
            </a:xfrm>
            <a:prstGeom prst="donut">
              <a:avLst>
                <a:gd name="adj" fmla="val 4713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69000">
                  <a:schemeClr val="accent1">
                    <a:lumMod val="20000"/>
                    <a:lumOff val="80000"/>
                    <a:alpha val="21000"/>
                  </a:schemeClr>
                </a:gs>
                <a:gs pos="35000">
                  <a:schemeClr val="accent1"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  <a:alpha val="17000"/>
                  </a:schemeClr>
                </a:gs>
              </a:gsLst>
              <a:lin ang="5400000" scaled="1"/>
            </a:gradFill>
            <a:ln w="549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1" name="Donut 4">
              <a:extLst>
                <a:ext uri="{FF2B5EF4-FFF2-40B4-BE49-F238E27FC236}">
                  <a16:creationId xmlns="" xmlns:a16="http://schemas.microsoft.com/office/drawing/2014/main" id="{57B71BFF-AF49-670A-2B5D-6E523F7478AF}"/>
                </a:ext>
              </a:extLst>
            </p:cNvPr>
            <p:cNvSpPr/>
            <p:nvPr/>
          </p:nvSpPr>
          <p:spPr>
            <a:xfrm rot="2700000">
              <a:off x="1040220" y="1048629"/>
              <a:ext cx="4760742" cy="4760742"/>
            </a:xfrm>
            <a:prstGeom prst="donut">
              <a:avLst>
                <a:gd name="adj" fmla="val 6285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69000">
                  <a:schemeClr val="accent1">
                    <a:lumMod val="20000"/>
                    <a:lumOff val="80000"/>
                    <a:alpha val="21000"/>
                  </a:schemeClr>
                </a:gs>
                <a:gs pos="35000">
                  <a:schemeClr val="accent1"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  <a:alpha val="17000"/>
                  </a:schemeClr>
                </a:gs>
              </a:gsLst>
              <a:lin ang="5400000" scaled="1"/>
            </a:gradFill>
            <a:ln w="549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Donut 8">
              <a:extLst>
                <a:ext uri="{FF2B5EF4-FFF2-40B4-BE49-F238E27FC236}">
                  <a16:creationId xmlns="" xmlns:a16="http://schemas.microsoft.com/office/drawing/2014/main" id="{9329F961-1047-6A67-F824-BEFFCF62FB63}"/>
                </a:ext>
              </a:extLst>
            </p:cNvPr>
            <p:cNvSpPr/>
            <p:nvPr/>
          </p:nvSpPr>
          <p:spPr>
            <a:xfrm>
              <a:off x="1652487" y="1660896"/>
              <a:ext cx="3536209" cy="3536209"/>
            </a:xfrm>
            <a:prstGeom prst="donut">
              <a:avLst>
                <a:gd name="adj" fmla="val 8448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69000">
                  <a:schemeClr val="accent1">
                    <a:lumMod val="20000"/>
                    <a:lumOff val="80000"/>
                    <a:alpha val="21000"/>
                  </a:schemeClr>
                </a:gs>
                <a:gs pos="35000">
                  <a:schemeClr val="accent1"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  <a:alpha val="17000"/>
                  </a:schemeClr>
                </a:gs>
              </a:gsLst>
              <a:lin ang="5400000" scaled="1"/>
            </a:gradFill>
            <a:ln w="549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25" name="Graphic 20">
            <a:extLst>
              <a:ext uri="{FF2B5EF4-FFF2-40B4-BE49-F238E27FC236}">
                <a16:creationId xmlns="" xmlns:a16="http://schemas.microsoft.com/office/drawing/2014/main" id="{FAFD3B95-07FF-707C-33B1-46B9761B3D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095" y="1598110"/>
            <a:ext cx="3996812" cy="5259890"/>
          </a:xfrm>
          <a:custGeom>
            <a:avLst/>
            <a:gdLst>
              <a:gd name="connsiteX0" fmla="*/ 0 w 4665726"/>
              <a:gd name="connsiteY0" fmla="*/ 0 h 6140196"/>
              <a:gd name="connsiteX1" fmla="*/ 4665726 w 4665726"/>
              <a:gd name="connsiteY1" fmla="*/ 0 h 6140196"/>
              <a:gd name="connsiteX2" fmla="*/ 4665726 w 4665726"/>
              <a:gd name="connsiteY2" fmla="*/ 6140196 h 6140196"/>
              <a:gd name="connsiteX3" fmla="*/ 0 w 4665726"/>
              <a:gd name="connsiteY3" fmla="*/ 6140196 h 6140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5726" h="6140196">
                <a:moveTo>
                  <a:pt x="0" y="0"/>
                </a:moveTo>
                <a:lnTo>
                  <a:pt x="4665726" y="0"/>
                </a:lnTo>
                <a:lnTo>
                  <a:pt x="4665726" y="6140196"/>
                </a:lnTo>
                <a:lnTo>
                  <a:pt x="0" y="6140196"/>
                </a:ln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48B12411-DCC2-A0FF-DF90-9DA7E37E638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6744" y="5048988"/>
            <a:ext cx="1595256" cy="1809012"/>
          </a:xfrm>
          <a:custGeom>
            <a:avLst/>
            <a:gdLst>
              <a:gd name="connsiteX0" fmla="*/ 0 w 4145142"/>
              <a:gd name="connsiteY0" fmla="*/ 0 h 4700571"/>
              <a:gd name="connsiteX1" fmla="*/ 4145143 w 4145142"/>
              <a:gd name="connsiteY1" fmla="*/ 0 h 4700571"/>
              <a:gd name="connsiteX2" fmla="*/ 4145143 w 4145142"/>
              <a:gd name="connsiteY2" fmla="*/ 4700572 h 4700571"/>
              <a:gd name="connsiteX3" fmla="*/ 0 w 4145142"/>
              <a:gd name="connsiteY3" fmla="*/ 4700572 h 470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5142" h="4700571">
                <a:moveTo>
                  <a:pt x="0" y="0"/>
                </a:moveTo>
                <a:lnTo>
                  <a:pt x="4145143" y="0"/>
                </a:lnTo>
                <a:lnTo>
                  <a:pt x="4145143" y="4700572"/>
                </a:lnTo>
                <a:lnTo>
                  <a:pt x="0" y="4700572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0DD5D2C3-37CC-4064-349E-86D7B89984F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4448" y="282054"/>
            <a:ext cx="140571" cy="1817142"/>
          </a:xfrm>
          <a:custGeom>
            <a:avLst/>
            <a:gdLst>
              <a:gd name="connsiteX0" fmla="*/ 0 w 140571"/>
              <a:gd name="connsiteY0" fmla="*/ 0 h 1817142"/>
              <a:gd name="connsiteX1" fmla="*/ 140571 w 140571"/>
              <a:gd name="connsiteY1" fmla="*/ 0 h 1817142"/>
              <a:gd name="connsiteX2" fmla="*/ 140571 w 140571"/>
              <a:gd name="connsiteY2" fmla="*/ 1817143 h 1817142"/>
              <a:gd name="connsiteX3" fmla="*/ 0 w 140571"/>
              <a:gd name="connsiteY3" fmla="*/ 1817143 h 181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571" h="1817142">
                <a:moveTo>
                  <a:pt x="0" y="0"/>
                </a:moveTo>
                <a:lnTo>
                  <a:pt x="140571" y="0"/>
                </a:lnTo>
                <a:lnTo>
                  <a:pt x="140571" y="1817143"/>
                </a:lnTo>
                <a:lnTo>
                  <a:pt x="0" y="1817143"/>
                </a:lnTo>
                <a:close/>
              </a:path>
            </a:pathLst>
          </a:cu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EDCF0713-4164-85A6-7641-477779ABBED9}"/>
              </a:ext>
            </a:extLst>
          </p:cNvPr>
          <p:cNvSpPr/>
          <p:nvPr/>
        </p:nvSpPr>
        <p:spPr>
          <a:xfrm>
            <a:off x="5456200" y="2782310"/>
            <a:ext cx="914400" cy="914400"/>
          </a:xfrm>
          <a:prstGeom prst="ellipse">
            <a:avLst/>
          </a:prstGeom>
          <a:solidFill>
            <a:schemeClr val="bg1">
              <a:alpha val="40000"/>
            </a:schemeClr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73C9E305-5946-FC2C-30E7-E9961FC69E00}"/>
              </a:ext>
            </a:extLst>
          </p:cNvPr>
          <p:cNvSpPr/>
          <p:nvPr/>
        </p:nvSpPr>
        <p:spPr>
          <a:xfrm>
            <a:off x="4946520" y="1048442"/>
            <a:ext cx="914400" cy="914400"/>
          </a:xfrm>
          <a:prstGeom prst="ellipse">
            <a:avLst/>
          </a:prstGeom>
          <a:solidFill>
            <a:schemeClr val="bg1">
              <a:alpha val="40000"/>
            </a:schemeClr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1CEE7A39-6FAF-3E1D-1FCD-DCBDA1F7AF51}"/>
              </a:ext>
            </a:extLst>
          </p:cNvPr>
          <p:cNvSpPr/>
          <p:nvPr/>
        </p:nvSpPr>
        <p:spPr>
          <a:xfrm>
            <a:off x="1130694" y="1048442"/>
            <a:ext cx="914400" cy="914400"/>
          </a:xfrm>
          <a:prstGeom prst="ellipse">
            <a:avLst/>
          </a:prstGeom>
          <a:solidFill>
            <a:schemeClr val="bg1">
              <a:alpha val="40000"/>
            </a:schemeClr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7F4BD7AE-475C-CDB3-B6A6-93286D1869C8}"/>
              </a:ext>
            </a:extLst>
          </p:cNvPr>
          <p:cNvSpPr/>
          <p:nvPr/>
        </p:nvSpPr>
        <p:spPr>
          <a:xfrm>
            <a:off x="421223" y="2782310"/>
            <a:ext cx="914400" cy="914400"/>
          </a:xfrm>
          <a:prstGeom prst="ellipse">
            <a:avLst/>
          </a:prstGeom>
          <a:solidFill>
            <a:schemeClr val="bg1">
              <a:alpha val="40000"/>
            </a:schemeClr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CDA4773-4802-7748-A608-75975F21AF5E}"/>
              </a:ext>
            </a:extLst>
          </p:cNvPr>
          <p:cNvSpPr/>
          <p:nvPr/>
        </p:nvSpPr>
        <p:spPr>
          <a:xfrm>
            <a:off x="3155060" y="225330"/>
            <a:ext cx="914400" cy="914400"/>
          </a:xfrm>
          <a:prstGeom prst="ellipse">
            <a:avLst/>
          </a:prstGeom>
          <a:solidFill>
            <a:schemeClr val="bg1">
              <a:alpha val="40000"/>
            </a:schemeClr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D8A88268-915B-008C-A8F8-58B5E222F39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58" y="2991345"/>
            <a:ext cx="496330" cy="49633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="" xmlns:a16="http://schemas.microsoft.com/office/drawing/2014/main" id="{79630A61-8BCA-DD07-8511-7C9AAF5133E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170" y="1242918"/>
            <a:ext cx="525448" cy="52544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="" xmlns:a16="http://schemas.microsoft.com/office/drawing/2014/main" id="{C77A0BFA-F724-C898-8D9A-D138C5FCD96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2915" y="403185"/>
            <a:ext cx="558690" cy="55869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="" xmlns:a16="http://schemas.microsoft.com/office/drawing/2014/main" id="{6BE84620-3C3A-0AC8-4034-8524978A647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7938" y="1279860"/>
            <a:ext cx="451564" cy="45156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7C8CF6C0-2DA2-1DE8-E327-1F64D980732B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0341" y="2996451"/>
            <a:ext cx="486118" cy="48611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="" xmlns:a16="http://schemas.microsoft.com/office/drawing/2014/main" id="{512F07F3-0336-F7E3-348D-9EFED968426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966" y="4767714"/>
            <a:ext cx="140571" cy="1817142"/>
          </a:xfrm>
          <a:custGeom>
            <a:avLst/>
            <a:gdLst>
              <a:gd name="connsiteX0" fmla="*/ 0 w 140571"/>
              <a:gd name="connsiteY0" fmla="*/ 0 h 1817142"/>
              <a:gd name="connsiteX1" fmla="*/ 140571 w 140571"/>
              <a:gd name="connsiteY1" fmla="*/ 0 h 1817142"/>
              <a:gd name="connsiteX2" fmla="*/ 140571 w 140571"/>
              <a:gd name="connsiteY2" fmla="*/ 1817143 h 1817142"/>
              <a:gd name="connsiteX3" fmla="*/ 0 w 140571"/>
              <a:gd name="connsiteY3" fmla="*/ 1817143 h 181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571" h="1817142">
                <a:moveTo>
                  <a:pt x="0" y="0"/>
                </a:moveTo>
                <a:lnTo>
                  <a:pt x="140571" y="0"/>
                </a:lnTo>
                <a:lnTo>
                  <a:pt x="140571" y="1817143"/>
                </a:lnTo>
                <a:lnTo>
                  <a:pt x="0" y="1817143"/>
                </a:lnTo>
                <a:close/>
              </a:path>
            </a:pathLst>
          </a:custGeom>
        </p:spPr>
      </p:pic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F28C795F-A5E4-16EF-D94C-F531B1454756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2080" y="6330928"/>
            <a:ext cx="1638857" cy="342857"/>
          </a:xfrm>
          <a:custGeom>
            <a:avLst/>
            <a:gdLst>
              <a:gd name="connsiteX0" fmla="*/ 0 w 1638857"/>
              <a:gd name="connsiteY0" fmla="*/ 0 h 342857"/>
              <a:gd name="connsiteX1" fmla="*/ 1638857 w 1638857"/>
              <a:gd name="connsiteY1" fmla="*/ 0 h 342857"/>
              <a:gd name="connsiteX2" fmla="*/ 1638857 w 1638857"/>
              <a:gd name="connsiteY2" fmla="*/ 342857 h 342857"/>
              <a:gd name="connsiteX3" fmla="*/ 0 w 1638857"/>
              <a:gd name="connsiteY3" fmla="*/ 342857 h 34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8857" h="342857">
                <a:moveTo>
                  <a:pt x="0" y="0"/>
                </a:moveTo>
                <a:lnTo>
                  <a:pt x="1638857" y="0"/>
                </a:lnTo>
                <a:lnTo>
                  <a:pt x="1638857" y="342857"/>
                </a:lnTo>
                <a:lnTo>
                  <a:pt x="0" y="342857"/>
                </a:lnTo>
                <a:close/>
              </a:path>
            </a:pathLst>
          </a:custGeom>
        </p:spPr>
      </p:pic>
      <p:grpSp>
        <p:nvGrpSpPr>
          <p:cNvPr id="53" name="Group 52">
            <a:extLst>
              <a:ext uri="{FF2B5EF4-FFF2-40B4-BE49-F238E27FC236}">
                <a16:creationId xmlns="" xmlns:a16="http://schemas.microsoft.com/office/drawing/2014/main" id="{D1082398-1BBE-C13B-D562-88D18037AC26}"/>
              </a:ext>
            </a:extLst>
          </p:cNvPr>
          <p:cNvGrpSpPr/>
          <p:nvPr/>
        </p:nvGrpSpPr>
        <p:grpSpPr>
          <a:xfrm>
            <a:off x="6933370" y="2645027"/>
            <a:ext cx="4955530" cy="1567946"/>
            <a:chOff x="6933370" y="2729426"/>
            <a:chExt cx="4955530" cy="1567946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04DB47E6-689A-57DF-AF63-7C15DC9D957D}"/>
                </a:ext>
              </a:extLst>
            </p:cNvPr>
            <p:cNvSpPr txBox="1"/>
            <p:nvPr/>
          </p:nvSpPr>
          <p:spPr>
            <a:xfrm>
              <a:off x="7057251" y="2729426"/>
              <a:ext cx="470776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7200" b="1" dirty="0">
                  <a:solidFill>
                    <a:schemeClr val="bg1"/>
                  </a:solidFill>
                  <a:effectLst>
                    <a:outerShdw blurRad="38100" dist="38100" dir="2700000" algn="tl">
                      <a:schemeClr val="accent1">
                        <a:lumMod val="60000"/>
                        <a:lumOff val="40000"/>
                        <a:alpha val="29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Agentic AI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474CD4A1-5838-C9F7-5B07-A3C5D4770213}"/>
                </a:ext>
              </a:extLst>
            </p:cNvPr>
            <p:cNvSpPr txBox="1"/>
            <p:nvPr/>
          </p:nvSpPr>
          <p:spPr>
            <a:xfrm>
              <a:off x="6933370" y="3928040"/>
              <a:ext cx="49555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Transforming Automation &amp; Intelligence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3180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7422" y="-488888"/>
            <a:ext cx="3398597" cy="73468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1175" y="-88778"/>
            <a:ext cx="995082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"Agentic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comes from the word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in AI refers to an entity that can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 its environment, make decisions, and act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that environment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Agentic AI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refers to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systems that can act autonomously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pursue goals, make decisions, and take actions—often over extended periods—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needing constant human oversight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Agentic AI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systems are designed to have a degree of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initiative, planning, and goal-seeking behavior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systems can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 down high-level goals into sub-tasks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adapt their actions, and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 with tools, humans, or other AIs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achieve their objectives.</a:t>
            </a:r>
          </a:p>
          <a:p>
            <a:pPr algn="just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personal assistant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can plan a trip: book flights, find hotels, schedule meetings, and update plans if delays happen.</a:t>
            </a:r>
          </a:p>
          <a:p>
            <a:pPr algn="just"/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AutoGPT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frameworks that allow AI to autonomously create and complete tasks toward a given goal.</a:t>
            </a: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168" y="2429435"/>
            <a:ext cx="2988620" cy="202602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68472" y="2770094"/>
            <a:ext cx="65532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ROLE IN  AI ECOSYTEM: </a:t>
            </a:r>
            <a:r>
              <a:rPr lang="en-I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Agentic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plays a </a:t>
            </a: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distinctive and essential role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broader AI landscape, occupying a </a:t>
            </a: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 ground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between:</a:t>
            </a:r>
          </a:p>
          <a:p>
            <a:pPr algn="just"/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Narrow AI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(limited-task systems like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chatbots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image classifiers)</a:t>
            </a:r>
          </a:p>
          <a:p>
            <a:pPr algn="just"/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General Intelligence (AGI)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(human-level reasoning, still hypothetical)</a:t>
            </a:r>
          </a:p>
          <a:p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636" y="4527176"/>
            <a:ext cx="4365812" cy="227703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48441" y="4087907"/>
            <a:ext cx="546287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Characteristics of Agentic AI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Goal-Oriented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Agentic AI focuses on achieving specific objectives by planning and executing multiple steps independently.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It operates without constant human supervision, making decisions on its own.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system can adjust to new information or changing environments in real time.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Reasoning Capable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It uses logical reasoning to break down tasks and solve problems effectively.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Proactive and Interactive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Agentic AI takes initiative and can interact with tools, systems, or humans to fulfill complex tasks.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1247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gentic Artificial Intelligence — Beyond Media Global">
            <a:extLst>
              <a:ext uri="{FF2B5EF4-FFF2-40B4-BE49-F238E27FC236}">
                <a16:creationId xmlns="" xmlns:a16="http://schemas.microsoft.com/office/drawing/2014/main" id="{DA0ECDFF-7A08-D310-5B21-BCAF1A902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6117" y="0"/>
            <a:ext cx="1402447" cy="6858000"/>
          </a:xfrm>
          <a:custGeom>
            <a:avLst/>
            <a:gdLst>
              <a:gd name="connsiteX0" fmla="*/ 0 w 5145684"/>
              <a:gd name="connsiteY0" fmla="*/ 0 h 6858000"/>
              <a:gd name="connsiteX1" fmla="*/ 2756039 w 5145684"/>
              <a:gd name="connsiteY1" fmla="*/ 0 h 6858000"/>
              <a:gd name="connsiteX2" fmla="*/ 2903203 w 5145684"/>
              <a:gd name="connsiteY2" fmla="*/ 66261 h 6858000"/>
              <a:gd name="connsiteX3" fmla="*/ 4753705 w 5145684"/>
              <a:gd name="connsiteY3" fmla="*/ 5347076 h 6858000"/>
              <a:gd name="connsiteX4" fmla="*/ 3649111 w 5145684"/>
              <a:gd name="connsiteY4" fmla="*/ 6731272 h 6858000"/>
              <a:gd name="connsiteX5" fmla="*/ 3473981 w 5145684"/>
              <a:gd name="connsiteY5" fmla="*/ 6858000 h 6858000"/>
              <a:gd name="connsiteX6" fmla="*/ 0 w 5145684"/>
              <a:gd name="connsiteY6" fmla="*/ 6857999 h 6858000"/>
              <a:gd name="connsiteX7" fmla="*/ 0 w 5145684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5684" h="6858000">
                <a:moveTo>
                  <a:pt x="0" y="0"/>
                </a:moveTo>
                <a:lnTo>
                  <a:pt x="2756039" y="0"/>
                </a:lnTo>
                <a:lnTo>
                  <a:pt x="2903203" y="66261"/>
                </a:lnTo>
                <a:cubicBezTo>
                  <a:pt x="4872461" y="1013515"/>
                  <a:pt x="5700959" y="3377817"/>
                  <a:pt x="4753705" y="5347076"/>
                </a:cubicBezTo>
                <a:cubicBezTo>
                  <a:pt x="4485441" y="5904776"/>
                  <a:pt x="4103523" y="6370983"/>
                  <a:pt x="3649111" y="6731272"/>
                </a:cubicBezTo>
                <a:lnTo>
                  <a:pt x="3473981" y="6858000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reeform: Shape 51">
            <a:extLst>
              <a:ext uri="{FF2B5EF4-FFF2-40B4-BE49-F238E27FC236}">
                <a16:creationId xmlns="" xmlns:a16="http://schemas.microsoft.com/office/drawing/2014/main" id="{FB0FC6A7-3301-A5ED-CF4F-66313DEC5A46}"/>
              </a:ext>
            </a:extLst>
          </p:cNvPr>
          <p:cNvSpPr/>
          <p:nvPr/>
        </p:nvSpPr>
        <p:spPr>
          <a:xfrm>
            <a:off x="-322729" y="0"/>
            <a:ext cx="869577" cy="6841222"/>
          </a:xfrm>
          <a:custGeom>
            <a:avLst/>
            <a:gdLst>
              <a:gd name="connsiteX0" fmla="*/ 0 w 2924575"/>
              <a:gd name="connsiteY0" fmla="*/ 0 h 6841222"/>
              <a:gd name="connsiteX1" fmla="*/ 1077458 w 2924575"/>
              <a:gd name="connsiteY1" fmla="*/ 0 h 6841222"/>
              <a:gd name="connsiteX2" fmla="*/ 1118716 w 2924575"/>
              <a:gd name="connsiteY2" fmla="*/ 29339 h 6841222"/>
              <a:gd name="connsiteX3" fmla="*/ 2924575 w 2924575"/>
              <a:gd name="connsiteY3" fmla="*/ 3631919 h 6841222"/>
              <a:gd name="connsiteX4" fmla="*/ 1607809 w 2924575"/>
              <a:gd name="connsiteY4" fmla="*/ 6810874 h 6841222"/>
              <a:gd name="connsiteX5" fmla="*/ 1575978 w 2924575"/>
              <a:gd name="connsiteY5" fmla="*/ 6841222 h 6841222"/>
              <a:gd name="connsiteX6" fmla="*/ 737179 w 2924575"/>
              <a:gd name="connsiteY6" fmla="*/ 6841222 h 6841222"/>
              <a:gd name="connsiteX7" fmla="*/ 945787 w 2924575"/>
              <a:gd name="connsiteY7" fmla="*/ 6685228 h 6841222"/>
              <a:gd name="connsiteX8" fmla="*/ 2385718 w 2924575"/>
              <a:gd name="connsiteY8" fmla="*/ 3631919 h 6841222"/>
              <a:gd name="connsiteX9" fmla="*/ 144318 w 2924575"/>
              <a:gd name="connsiteY9" fmla="*/ 65245 h 6841222"/>
              <a:gd name="connsiteX10" fmla="*/ 0 w 2924575"/>
              <a:gd name="connsiteY10" fmla="*/ 0 h 6841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575" h="6841222">
                <a:moveTo>
                  <a:pt x="0" y="0"/>
                </a:moveTo>
                <a:lnTo>
                  <a:pt x="1077458" y="0"/>
                </a:lnTo>
                <a:lnTo>
                  <a:pt x="1118716" y="29339"/>
                </a:lnTo>
                <a:cubicBezTo>
                  <a:pt x="2214984" y="849188"/>
                  <a:pt x="2924575" y="2157687"/>
                  <a:pt x="2924575" y="3631919"/>
                </a:cubicBezTo>
                <a:cubicBezTo>
                  <a:pt x="2924575" y="4873378"/>
                  <a:pt x="2421374" y="5997308"/>
                  <a:pt x="1607809" y="6810874"/>
                </a:cubicBezTo>
                <a:lnTo>
                  <a:pt x="1575978" y="6841222"/>
                </a:lnTo>
                <a:lnTo>
                  <a:pt x="737179" y="6841222"/>
                </a:lnTo>
                <a:lnTo>
                  <a:pt x="945787" y="6685228"/>
                </a:lnTo>
                <a:cubicBezTo>
                  <a:pt x="1825189" y="5959481"/>
                  <a:pt x="2385718" y="4861159"/>
                  <a:pt x="2385718" y="3631919"/>
                </a:cubicBezTo>
                <a:cubicBezTo>
                  <a:pt x="2385718" y="2061223"/>
                  <a:pt x="1470534" y="704280"/>
                  <a:pt x="144318" y="65245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9000">
                <a:schemeClr val="accent1"/>
              </a:gs>
              <a:gs pos="35000">
                <a:schemeClr val="accent1">
                  <a:alpha val="10000"/>
                </a:schemeClr>
              </a:gs>
              <a:gs pos="100000">
                <a:schemeClr val="accent1"/>
              </a:gs>
            </a:gsLst>
            <a:lin ang="5400000" scaled="1"/>
          </a:gradFill>
          <a:ln w="549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26" name="TextBox 25"/>
          <p:cNvSpPr txBox="1"/>
          <p:nvPr/>
        </p:nvSpPr>
        <p:spPr>
          <a:xfrm>
            <a:off x="581601" y="143435"/>
            <a:ext cx="5264492" cy="8340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/>
              <a:t>METHODOLOGIES IN AGENTIC AI </a:t>
            </a:r>
            <a:r>
              <a:rPr lang="en-US" sz="1600" b="1" dirty="0" smtClean="0"/>
              <a:t>DEVELOPMENT: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 Choose an Architectural Approach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a design based on task complexity and agent interaction:</a:t>
            </a: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Multi-Agent Systems (MAS):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Divide tasks among agents for collaboration or competition.</a:t>
            </a: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Reinforcement Learning (HRL):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high-level agents for planning, low-level for execution.</a:t>
            </a: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Goal-Oriented Modular Architectures: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modular components specialized for sub-tasks, enhancing scalability</a:t>
            </a:r>
            <a:r>
              <a:rPr lang="en-US" sz="1200" dirty="0" smtClean="0"/>
              <a:t>.</a:t>
            </a:r>
          </a:p>
          <a:p>
            <a:pPr algn="just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Select Learning Paradigms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 learning methods based on task type:</a:t>
            </a: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Learning: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labeled data and prediction tasks.</a:t>
            </a: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Learning: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pattern discovery in unlabeled data.</a:t>
            </a: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Learning: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goal-oriented behavior via rewards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Integrate Advanced Methodologies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Equip agents with essential cognitive and operational capabilities:</a:t>
            </a: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Reasoning &amp; Planning: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manage complex, dynamic tasks.</a:t>
            </a: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 Use: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access APIs or external functions.</a:t>
            </a: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Mechanisms: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episodic and semantic recall.</a:t>
            </a: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Retrieval-Augmented Generation (RAG):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external knowledge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retrieval.</a:t>
            </a: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 Fine-Tuning: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executing precise, multi-step tasks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Apply Training Techniques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robust training environments and strategies:</a:t>
            </a: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Simulation-Based Training: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Safe, scalable environments for skill acquisition.</a:t>
            </a: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Curriculum Learning: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Gradually increase task complexity.</a:t>
            </a: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Learning: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Enable learning across diverse tasks for better generalization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Conduct Evaluation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agent performance using these key metrics:</a:t>
            </a: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Success Rate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Adaptability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Efficiency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Long-Term Goal Achievement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en-US" dirty="0"/>
          </a:p>
          <a:p>
            <a:pPr lvl="1" algn="just"/>
            <a:endParaRPr lang="en-US" dirty="0" smtClean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491" y="410868"/>
            <a:ext cx="1580803" cy="103570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651" y="400109"/>
            <a:ext cx="1364901" cy="103570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879" y="410868"/>
            <a:ext cx="1820358" cy="1065801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410131" y="14343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2" name="TextBox 41"/>
          <p:cNvSpPr txBox="1"/>
          <p:nvPr/>
        </p:nvSpPr>
        <p:spPr>
          <a:xfrm>
            <a:off x="5880847" y="-1"/>
            <a:ext cx="3514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TOOLS AND FRAMEWORKS:</a:t>
            </a:r>
            <a:endParaRPr lang="en-IN" sz="2000" b="1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3022" y="381999"/>
            <a:ext cx="778408" cy="101516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5463988" y="1360355"/>
            <a:ext cx="6469865" cy="1373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1" name="Rectangle 24"/>
          <p:cNvSpPr>
            <a:spLocks noChangeArrowheads="1"/>
          </p:cNvSpPr>
          <p:nvPr/>
        </p:nvSpPr>
        <p:spPr bwMode="auto">
          <a:xfrm>
            <a:off x="5846093" y="1480490"/>
            <a:ext cx="626504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OpenAI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Gym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For building and testing reinforcement learning environments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PyMARL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For creating and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testing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multi-agent reinforcement learning  systems.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Unity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ML-Agents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For training agents in 3D game-like simulations.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TensorFlow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Agents (TF-Agents)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For developing RL agents using TensorFlow.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509516" y="2730529"/>
            <a:ext cx="4170785" cy="2444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28" name="Picture 10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244" y="2327522"/>
            <a:ext cx="5948891" cy="2986258"/>
          </a:xfrm>
          <a:prstGeom prst="rect">
            <a:avLst/>
          </a:prstGeom>
        </p:spPr>
      </p:pic>
      <p:sp>
        <p:nvSpPr>
          <p:cNvPr id="1029" name="TextBox 1028"/>
          <p:cNvSpPr txBox="1"/>
          <p:nvPr/>
        </p:nvSpPr>
        <p:spPr>
          <a:xfrm>
            <a:off x="5846093" y="5800165"/>
            <a:ext cx="6265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Agentic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training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involves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methods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simulation-based, curriculum, and multi-task learning to help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agents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safely and progressively.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Evaluation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focuses on success rate, adaptability, efficiency, and long-term performance to ensure robust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intelligent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 behavior</a:t>
            </a:r>
            <a:r>
              <a:rPr lang="en-US" dirty="0" smtClean="0"/>
              <a:t>.  </a:t>
            </a:r>
            <a:endParaRPr lang="en-IN" dirty="0"/>
          </a:p>
        </p:txBody>
      </p:sp>
      <p:sp>
        <p:nvSpPr>
          <p:cNvPr id="1030" name="TextBox 1029"/>
          <p:cNvSpPr txBox="1"/>
          <p:nvPr/>
        </p:nvSpPr>
        <p:spPr>
          <a:xfrm>
            <a:off x="3972471" y="5522259"/>
            <a:ext cx="665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TRAINING AND EVALUATION</a:t>
            </a:r>
            <a:r>
              <a:rPr lang="en-US" dirty="0" smtClean="0"/>
              <a:t>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7970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c 23">
            <a:extLst>
              <a:ext uri="{FF2B5EF4-FFF2-40B4-BE49-F238E27FC236}">
                <a16:creationId xmlns="" xmlns:a16="http://schemas.microsoft.com/office/drawing/2014/main" id="{E47E5591-E65C-7B95-D20F-47430CDBE9B0}"/>
              </a:ext>
            </a:extLst>
          </p:cNvPr>
          <p:cNvSpPr/>
          <p:nvPr/>
        </p:nvSpPr>
        <p:spPr>
          <a:xfrm rot="20700000">
            <a:off x="8451716" y="-1106468"/>
            <a:ext cx="3230938" cy="3038576"/>
          </a:xfrm>
          <a:prstGeom prst="arc">
            <a:avLst>
              <a:gd name="adj1" fmla="val 18116254"/>
              <a:gd name="adj2" fmla="val 2016240"/>
            </a:avLst>
          </a:prstGeom>
          <a:ln w="685800" cap="rnd">
            <a:gradFill>
              <a:gsLst>
                <a:gs pos="0">
                  <a:schemeClr val="accent1"/>
                </a:gs>
                <a:gs pos="94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nut 2">
            <a:extLst>
              <a:ext uri="{FF2B5EF4-FFF2-40B4-BE49-F238E27FC236}">
                <a16:creationId xmlns="" xmlns:a16="http://schemas.microsoft.com/office/drawing/2014/main" id="{E747FE3F-EBEC-BB81-B5F0-6A8D46A244EE}"/>
              </a:ext>
            </a:extLst>
          </p:cNvPr>
          <p:cNvSpPr/>
          <p:nvPr/>
        </p:nvSpPr>
        <p:spPr>
          <a:xfrm rot="1800000">
            <a:off x="-4393385" y="1100580"/>
            <a:ext cx="4008405" cy="3538616"/>
          </a:xfrm>
          <a:prstGeom prst="donut">
            <a:avLst>
              <a:gd name="adj" fmla="val 5993"/>
            </a:avLst>
          </a:prstGeom>
          <a:gradFill>
            <a:gsLst>
              <a:gs pos="0">
                <a:schemeClr val="accent1"/>
              </a:gs>
              <a:gs pos="69000">
                <a:schemeClr val="accent1"/>
              </a:gs>
              <a:gs pos="35000">
                <a:schemeClr val="accent1">
                  <a:alpha val="9000"/>
                </a:schemeClr>
              </a:gs>
              <a:gs pos="8260">
                <a:srgbClr val="5111D6"/>
              </a:gs>
              <a:gs pos="100000">
                <a:schemeClr val="accent2"/>
              </a:gs>
            </a:gsLst>
            <a:lin ang="5400000" scaled="1"/>
          </a:gradFill>
          <a:ln w="549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Donut 10">
            <a:extLst>
              <a:ext uri="{FF2B5EF4-FFF2-40B4-BE49-F238E27FC236}">
                <a16:creationId xmlns="" xmlns:a16="http://schemas.microsoft.com/office/drawing/2014/main" id="{CA3CD7B2-B3A0-BE3C-F638-8A026F6DCD20}"/>
              </a:ext>
            </a:extLst>
          </p:cNvPr>
          <p:cNvSpPr/>
          <p:nvPr/>
        </p:nvSpPr>
        <p:spPr>
          <a:xfrm>
            <a:off x="-3222355" y="1358936"/>
            <a:ext cx="2394893" cy="3794351"/>
          </a:xfrm>
          <a:prstGeom prst="donut">
            <a:avLst>
              <a:gd name="adj" fmla="val 8591"/>
            </a:avLst>
          </a:prstGeom>
          <a:gradFill>
            <a:gsLst>
              <a:gs pos="0">
                <a:schemeClr val="accent1"/>
              </a:gs>
              <a:gs pos="69000">
                <a:schemeClr val="accent1"/>
              </a:gs>
              <a:gs pos="35000">
                <a:schemeClr val="accent1">
                  <a:alpha val="10000"/>
                </a:schemeClr>
              </a:gs>
              <a:gs pos="8260">
                <a:srgbClr val="5111D6"/>
              </a:gs>
              <a:gs pos="100000">
                <a:schemeClr val="accent2"/>
              </a:gs>
            </a:gsLst>
            <a:lin ang="5400000" scaled="1"/>
          </a:gradFill>
          <a:ln w="549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4" name="Graphic 2">
            <a:extLst>
              <a:ext uri="{FF2B5EF4-FFF2-40B4-BE49-F238E27FC236}">
                <a16:creationId xmlns="" xmlns:a16="http://schemas.microsoft.com/office/drawing/2014/main" id="{D39DBD1D-FAA4-C4DF-3D44-82547A070F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48799" y="1890339"/>
            <a:ext cx="4579844" cy="5319522"/>
          </a:xfrm>
          <a:custGeom>
            <a:avLst/>
            <a:gdLst>
              <a:gd name="connsiteX0" fmla="*/ 0 w 6117336"/>
              <a:gd name="connsiteY0" fmla="*/ 0 h 5319522"/>
              <a:gd name="connsiteX1" fmla="*/ 6117336 w 6117336"/>
              <a:gd name="connsiteY1" fmla="*/ 0 h 5319522"/>
              <a:gd name="connsiteX2" fmla="*/ 6117336 w 6117336"/>
              <a:gd name="connsiteY2" fmla="*/ 5319522 h 5319522"/>
              <a:gd name="connsiteX3" fmla="*/ 0 w 6117336"/>
              <a:gd name="connsiteY3" fmla="*/ 5319522 h 531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336" h="5319522">
                <a:moveTo>
                  <a:pt x="0" y="0"/>
                </a:moveTo>
                <a:lnTo>
                  <a:pt x="6117336" y="0"/>
                </a:lnTo>
                <a:lnTo>
                  <a:pt x="6117336" y="5319522"/>
                </a:lnTo>
                <a:lnTo>
                  <a:pt x="0" y="5319522"/>
                </a:lnTo>
                <a:close/>
              </a:path>
            </a:pathLst>
          </a:custGeom>
        </p:spPr>
      </p:pic>
      <p:pic>
        <p:nvPicPr>
          <p:cNvPr id="159" name="Picture 158">
            <a:extLst>
              <a:ext uri="{FF2B5EF4-FFF2-40B4-BE49-F238E27FC236}">
                <a16:creationId xmlns="" xmlns:a16="http://schemas.microsoft.com/office/drawing/2014/main" id="{A7FFB747-26DF-B15C-179C-834F7E18B3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3257" y="2156193"/>
            <a:ext cx="284522" cy="284522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="" xmlns:a16="http://schemas.microsoft.com/office/drawing/2014/main" id="{CD58E505-DA8D-42A0-FD91-039BE0A555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7353" y="3256112"/>
            <a:ext cx="336330" cy="336330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="" xmlns:a16="http://schemas.microsoft.com/office/drawing/2014/main" id="{C94015F5-9CFC-2992-B6C9-B328C06064F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8824" y="4393406"/>
            <a:ext cx="313388" cy="313388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="" xmlns:a16="http://schemas.microsoft.com/office/drawing/2014/main" id="{4F7E7F22-DBD4-2A95-0E65-9104642A708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535" y="5478939"/>
            <a:ext cx="393966" cy="3939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71110" y="-84375"/>
            <a:ext cx="48483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AGENTIC AI COMPARATIVE ANALYSIS</a:t>
            </a:r>
            <a:r>
              <a:rPr lang="en-IN" b="1" dirty="0" smtClean="0"/>
              <a:t>:</a:t>
            </a:r>
            <a:endParaRPr lang="en-IN" b="1" dirty="0"/>
          </a:p>
          <a:p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Adaptability, Efficiency, Learning Speed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Scalability,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Studies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IN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</a:t>
            </a: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patient monitoring.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IN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Adaptive trading during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volatility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Benchmarks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IN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Driving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CARLA, OpenAI Gym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IN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Service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MultiWOZ</a:t>
            </a:r>
          </a:p>
          <a:p>
            <a:r>
              <a:rPr lang="en-I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Successes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Timely insights, efficiency gains.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Data issues, overfitting, integration challenges.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Lessons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Quality data, feedback loops, hybrid models.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81639" y="92518"/>
            <a:ext cx="703919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CHALLENGES AND </a:t>
            </a: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LIMITATIONS:</a:t>
            </a:r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Goal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Alignment and Complexity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Aligning AI goals with human values is difficult.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 may evolve or conflict with ethics (e.g., short-term vs. long-term healthcare decisions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and Situational Adaptability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Real-world environments are dynamic and unpredictable.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must adapt without full information (e.g., weather in autonomous driving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computational cost for training (e.g., reinforcement learning).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Needs advanced hardware (GPUs, sensors) and energy-efficient systems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 to smart cities or finance involves many agents and complex tasks.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in coordination, performance retention, and resource management.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3255" y="3424277"/>
            <a:ext cx="503632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ETHICAL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SOCIAL AND GOVERNANCE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IMPLICATIONS</a:t>
            </a:r>
            <a:r>
              <a:rPr lang="en-US" dirty="0" smtClean="0"/>
              <a:t>: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</a:rPr>
              <a:t>Accountability</a:t>
            </a:r>
            <a:r>
              <a:rPr lang="en-US" sz="1200" dirty="0">
                <a:latin typeface="Arial" panose="020B0604020202020204" pitchFamily="34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Hard to assign blame for AI’s autonomous actions</a:t>
            </a:r>
            <a:r>
              <a:rPr lang="en-US" sz="1200" dirty="0">
                <a:latin typeface="Arial" panose="020B0604020202020204" pitchFamily="34" charset="0"/>
              </a:rPr>
              <a:t>.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</a:rPr>
              <a:t>Bias &amp; Fairness</a:t>
            </a:r>
            <a:r>
              <a:rPr lang="en-US" sz="1200" dirty="0">
                <a:latin typeface="Arial" panose="020B0604020202020204" pitchFamily="34" charset="0"/>
              </a:rPr>
              <a:t> –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can inherit and worsen data biases.</a:t>
            </a:r>
          </a:p>
          <a:p>
            <a:pPr marL="171450" lvl="0" indent="-1714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</a:rPr>
              <a:t>Privacy &amp; Security</a:t>
            </a:r>
            <a:r>
              <a:rPr lang="en-US" sz="1200" dirty="0">
                <a:latin typeface="Arial" panose="020B0604020202020204" pitchFamily="34" charset="0"/>
              </a:rPr>
              <a:t> –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Sensitive data use raises privacy and hacking risks</a:t>
            </a:r>
            <a:r>
              <a:rPr lang="en-US" dirty="0">
                <a:latin typeface="Arial" panose="020B0604020202020204" pitchFamily="34" charset="0"/>
              </a:rPr>
              <a:t>.</a:t>
            </a:r>
          </a:p>
          <a:p>
            <a:pPr marL="171450" lvl="0" indent="-1714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Existing laws are not enough; new AI-specific rules are needed.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260728" y="4972223"/>
            <a:ext cx="2240506" cy="1258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7446" y="5029848"/>
            <a:ext cx="2143125" cy="180473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8722" y="5016942"/>
            <a:ext cx="2864498" cy="188101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74061" y="2440715"/>
            <a:ext cx="1979020" cy="89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347" y="2315499"/>
            <a:ext cx="2051428" cy="136906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25679" y="2315499"/>
            <a:ext cx="2771052" cy="136906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33220" y="2564782"/>
            <a:ext cx="7004639" cy="187658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81548" y="4550100"/>
            <a:ext cx="6863614" cy="231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20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1A57905A-1B8F-E94F-BC63-AEAB7FE91E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1" cy="1801905"/>
          </a:xfrm>
          <a:custGeom>
            <a:avLst/>
            <a:gdLst>
              <a:gd name="connsiteX0" fmla="*/ 0 w 12192002"/>
              <a:gd name="connsiteY0" fmla="*/ 0 h 3886201"/>
              <a:gd name="connsiteX1" fmla="*/ 12192002 w 12192002"/>
              <a:gd name="connsiteY1" fmla="*/ 0 h 3886201"/>
              <a:gd name="connsiteX2" fmla="*/ 12192002 w 12192002"/>
              <a:gd name="connsiteY2" fmla="*/ 2042575 h 3886201"/>
              <a:gd name="connsiteX3" fmla="*/ 11777948 w 12192002"/>
              <a:gd name="connsiteY3" fmla="*/ 2314662 h 3886201"/>
              <a:gd name="connsiteX4" fmla="*/ 6096002 w 12192002"/>
              <a:gd name="connsiteY4" fmla="*/ 3886201 h 3886201"/>
              <a:gd name="connsiteX5" fmla="*/ 414056 w 12192002"/>
              <a:gd name="connsiteY5" fmla="*/ 2314662 h 3886201"/>
              <a:gd name="connsiteX6" fmla="*/ 0 w 12192002"/>
              <a:gd name="connsiteY6" fmla="*/ 2042574 h 3886201"/>
              <a:gd name="connsiteX7" fmla="*/ 0 w 12192002"/>
              <a:gd name="connsiteY7" fmla="*/ 0 h 3886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2" h="3886201">
                <a:moveTo>
                  <a:pt x="0" y="0"/>
                </a:moveTo>
                <a:lnTo>
                  <a:pt x="12192002" y="0"/>
                </a:lnTo>
                <a:lnTo>
                  <a:pt x="12192002" y="2042575"/>
                </a:lnTo>
                <a:lnTo>
                  <a:pt x="11777948" y="2314662"/>
                </a:lnTo>
                <a:cubicBezTo>
                  <a:pt x="10174414" y="3304281"/>
                  <a:pt x="8213514" y="3886201"/>
                  <a:pt x="6096002" y="3886201"/>
                </a:cubicBezTo>
                <a:cubicBezTo>
                  <a:pt x="3978490" y="3886201"/>
                  <a:pt x="2017590" y="3304281"/>
                  <a:pt x="414056" y="2314662"/>
                </a:cubicBezTo>
                <a:lnTo>
                  <a:pt x="0" y="204257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TextBox 8"/>
          <p:cNvSpPr txBox="1"/>
          <p:nvPr/>
        </p:nvSpPr>
        <p:spPr>
          <a:xfrm>
            <a:off x="0" y="1712259"/>
            <a:ext cx="4706471" cy="604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FRAMEWORKS FOR SAFE AND ACCOUNTABLE AGENTIC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400" b="1" dirty="0"/>
              <a:t>A.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Protocols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Safety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Guides AI to pursue ethical/legal goals.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Fail-safes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Stops AI when risky behavior is detected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/>
          </a:p>
          <a:p>
            <a:pPr algn="just"/>
            <a:r>
              <a:rPr lang="en-US" sz="1400" b="1" dirty="0"/>
              <a:t>B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Monitoring &amp; Control</a:t>
            </a:r>
          </a:p>
          <a:p>
            <a:pPr algn="just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Monitoring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Tracks AI actions for intervention.</a:t>
            </a:r>
          </a:p>
          <a:p>
            <a:pPr algn="just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HITL &amp; HOTL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Human oversight during or after decisions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/>
          </a:p>
          <a:p>
            <a:pPr algn="just"/>
            <a:r>
              <a:rPr lang="en-US" sz="1400" b="1" dirty="0"/>
              <a:t>C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Transparency Mechanisms</a:t>
            </a:r>
          </a:p>
          <a:p>
            <a:pPr algn="just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Explainable AI (XAI)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Makes AI decisions understandable.</a:t>
            </a:r>
          </a:p>
          <a:p>
            <a:pPr algn="just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Audit Trails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Logs decisions for review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/>
          </a:p>
          <a:p>
            <a:pPr algn="just"/>
            <a:r>
              <a:rPr lang="en-IN" sz="1400" b="1" dirty="0"/>
              <a:t>D</a:t>
            </a: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Governance Case Studies</a:t>
            </a:r>
          </a:p>
          <a:p>
            <a:pPr algn="just"/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AI principles &amp; ethics committee.</a:t>
            </a:r>
          </a:p>
          <a:p>
            <a:pPr algn="just"/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Model Cards &amp; responsible AI use.</a:t>
            </a:r>
          </a:p>
          <a:p>
            <a:pPr algn="just"/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77853" y="1949554"/>
            <a:ext cx="561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630003"/>
            <a:ext cx="6577854" cy="227703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2" y="4464425"/>
            <a:ext cx="61856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ETHICAL FRAMEWORKS AND GLOBAL STANDARDS:</a:t>
            </a: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63787" y="1810871"/>
            <a:ext cx="2572871" cy="128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745" y="1875931"/>
            <a:ext cx="2321861" cy="129757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746" y="3339086"/>
            <a:ext cx="2373408" cy="118679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705600" y="1949554"/>
            <a:ext cx="5316071" cy="251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6658" y="1810871"/>
            <a:ext cx="5755342" cy="28494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7074" y="4799029"/>
            <a:ext cx="5589160" cy="205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11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9519D305-1DF0-7C08-27CC-138048605C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753036" y="-178408"/>
            <a:ext cx="2277951" cy="6858000"/>
          </a:xfrm>
          <a:custGeom>
            <a:avLst/>
            <a:gdLst>
              <a:gd name="connsiteX0" fmla="*/ 0 w 5034887"/>
              <a:gd name="connsiteY0" fmla="*/ 0 h 6858000"/>
              <a:gd name="connsiteX1" fmla="*/ 4737785 w 5034887"/>
              <a:gd name="connsiteY1" fmla="*/ 0 h 6858000"/>
              <a:gd name="connsiteX2" fmla="*/ 4554060 w 5034887"/>
              <a:gd name="connsiteY2" fmla="*/ 290439 h 6858000"/>
              <a:gd name="connsiteX3" fmla="*/ 3774333 w 5034887"/>
              <a:gd name="connsiteY3" fmla="*/ 3219855 h 6858000"/>
              <a:gd name="connsiteX4" fmla="*/ 4964787 w 5034887"/>
              <a:gd name="connsiteY4" fmla="*/ 6769344 h 6858000"/>
              <a:gd name="connsiteX5" fmla="*/ 5034887 w 5034887"/>
              <a:gd name="connsiteY5" fmla="*/ 6858000 h 6858000"/>
              <a:gd name="connsiteX6" fmla="*/ 0 w 5034887"/>
              <a:gd name="connsiteY6" fmla="*/ 6858000 h 6858000"/>
              <a:gd name="connsiteX7" fmla="*/ 0 w 5034887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4887" h="6858000">
                <a:moveTo>
                  <a:pt x="0" y="0"/>
                </a:moveTo>
                <a:lnTo>
                  <a:pt x="4737785" y="0"/>
                </a:lnTo>
                <a:lnTo>
                  <a:pt x="4554060" y="290439"/>
                </a:lnTo>
                <a:cubicBezTo>
                  <a:pt x="4058023" y="1153089"/>
                  <a:pt x="3774333" y="2153343"/>
                  <a:pt x="3774333" y="3219855"/>
                </a:cubicBezTo>
                <a:cubicBezTo>
                  <a:pt x="3774333" y="4552996"/>
                  <a:pt x="4217599" y="5782607"/>
                  <a:pt x="4964787" y="6769344"/>
                </a:cubicBezTo>
                <a:lnTo>
                  <a:pt x="503488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9512ECCD-080F-4A9E-8BA8-73E958F30889}"/>
              </a:ext>
            </a:extLst>
          </p:cNvPr>
          <p:cNvSpPr/>
          <p:nvPr/>
        </p:nvSpPr>
        <p:spPr>
          <a:xfrm>
            <a:off x="5037789" y="2885487"/>
            <a:ext cx="3211724" cy="2380084"/>
          </a:xfrm>
          <a:prstGeom prst="roundRect">
            <a:avLst>
              <a:gd name="adj" fmla="val 6951"/>
            </a:avLst>
          </a:prstGeom>
          <a:solidFill>
            <a:schemeClr val="bg1"/>
          </a:soli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N" sz="140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54D6C06-E65A-FF26-0341-CEF0C267CD69}"/>
              </a:ext>
            </a:extLst>
          </p:cNvPr>
          <p:cNvSpPr txBox="1"/>
          <p:nvPr/>
        </p:nvSpPr>
        <p:spPr>
          <a:xfrm>
            <a:off x="5708219" y="3050537"/>
            <a:ext cx="1870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1E770D8A-C4C4-EEE4-CDC3-4EE29C6D09F7}"/>
              </a:ext>
            </a:extLst>
          </p:cNvPr>
          <p:cNvSpPr txBox="1"/>
          <p:nvPr/>
        </p:nvSpPr>
        <p:spPr>
          <a:xfrm>
            <a:off x="9109796" y="3050537"/>
            <a:ext cx="1870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Challenges </a:t>
            </a:r>
            <a:endParaRPr lang="en-IN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FA5C8D08-479D-0BCB-AA0B-82924AA80C65}"/>
              </a:ext>
            </a:extLst>
          </p:cNvPr>
          <p:cNvGrpSpPr/>
          <p:nvPr/>
        </p:nvGrpSpPr>
        <p:grpSpPr>
          <a:xfrm>
            <a:off x="9109796" y="3547677"/>
            <a:ext cx="2051239" cy="1463980"/>
            <a:chOff x="5359459" y="3590162"/>
            <a:chExt cx="2234429" cy="1463980"/>
          </a:xfrm>
        </p:grpSpPr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59EC8D15-034F-528D-3778-76E9F7676AC4}"/>
                </a:ext>
              </a:extLst>
            </p:cNvPr>
            <p:cNvSpPr txBox="1"/>
            <p:nvPr/>
          </p:nvSpPr>
          <p:spPr>
            <a:xfrm>
              <a:off x="5359459" y="3590162"/>
              <a:ext cx="20054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Ethical Concerns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10A37AE5-D31A-7EAD-9BBF-92D79979C832}"/>
                </a:ext>
              </a:extLst>
            </p:cNvPr>
            <p:cNvSpPr txBox="1"/>
            <p:nvPr/>
          </p:nvSpPr>
          <p:spPr>
            <a:xfrm>
              <a:off x="5359459" y="3952820"/>
              <a:ext cx="208800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Regulatory &amp; Compliance Issues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3CC7972A-DB4F-E76C-CFDE-74B3EC94B6D7}"/>
                </a:ext>
              </a:extLst>
            </p:cNvPr>
            <p:cNvSpPr txBox="1"/>
            <p:nvPr/>
          </p:nvSpPr>
          <p:spPr>
            <a:xfrm>
              <a:off x="5359459" y="4530922"/>
              <a:ext cx="223442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Accountability &amp; Transparency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38518" y="310327"/>
            <a:ext cx="6831107" cy="5880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KEY FINDINGS</a:t>
            </a:r>
            <a:r>
              <a:rPr lang="en-IN" dirty="0" smtClean="0"/>
              <a:t>:</a:t>
            </a:r>
            <a:endParaRPr lang="en-US" dirty="0" smtClean="0"/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Agentic AI is a major advancement, defined by autonomy, goal-oriented behavior, and adaptability.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impactful applications in sectors like healthcare, finance, and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include scalability, ethical issues, and resource constraints.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Comparative analysis of tools and frameworks shows varying approaches to development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research areas: goal alignment, multi-agent coordination, and regulatory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adaptation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1075765" y="1604682"/>
            <a:ext cx="700143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RESEARCH ROADMAP IN AGENTIC AI: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Agentic AI research should ensure objectives align with human values (via IRL methods), scale through decentralized and federated architectures, and improve adaptability with meta- and transfer-learning. It must also prioritize energy-efficient hardware and algorithms, establish robust ethical and governance standards, and develop real-time learning systems that adapt on the fly without interrupting operations</a:t>
            </a:r>
            <a:r>
              <a:rPr lang="en-US" sz="1400" dirty="0"/>
              <a:t>.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5765" y="2788025"/>
            <a:ext cx="700143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OF AGENTIC AI: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Agentic AI represents a significant leap in artificial intelligence, offering autonomous, goal-driven systems capable of complex decision-making and adaptation across diverse environments. While it holds great promise in transforming industries and enhancing human-AI collaboration, its success depends on addressing key challenges such as ethical alignment, scalability, and governance. Moving forward, responsible development with a strong focus on transparency, safety, and societal impact will be crucial to fully realizing the potential of Agentic AI.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8518" y="4312024"/>
            <a:ext cx="696078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en-US" dirty="0" smtClean="0"/>
              <a:t>:</a:t>
            </a:r>
          </a:p>
          <a:p>
            <a:r>
              <a:rPr lang="en-IN" sz="12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W. </a:t>
            </a:r>
            <a:r>
              <a:rPr lang="en-IN" sz="1200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Cai</a:t>
            </a:r>
            <a:r>
              <a:rPr lang="en-IN" sz="12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J. Wang, P. Jiang, L. Cao, G. </a:t>
            </a:r>
            <a:r>
              <a:rPr lang="en-IN" sz="1200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en-IN" sz="12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Q. Zhou, ‘‘Application of sensing techniques and artificial intelligence-based methods to laser welding real-time monitoring: A critical review of recent literature,’’ J. Manuf. Syst., vol. 57, pp. 1–18, Oct. 2020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IN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200" u="sng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12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1200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Saponara</a:t>
            </a:r>
            <a:r>
              <a:rPr lang="en-IN" sz="12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IN" sz="1200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Elhanashi</a:t>
            </a:r>
            <a:r>
              <a:rPr lang="en-IN" sz="12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A. </a:t>
            </a:r>
            <a:r>
              <a:rPr lang="en-IN" sz="1200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Gagliardi</a:t>
            </a:r>
            <a:r>
              <a:rPr lang="en-IN" sz="12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‘‘Implementing a real-time, AI-based, people detection and social distancing measuring system for covid-19,’’ J. Real-Time Image Process., vol. 18, no. 6, pp. 1937–1947, Dec. 2021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IN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Mosqueira</a:t>
            </a:r>
            <a:r>
              <a:rPr lang="en-IN" sz="12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-Rey, E. Hernández-Pereira, D. Alonso-Ríos, J. </a:t>
            </a:r>
            <a:r>
              <a:rPr lang="en-IN" sz="1200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Bobes-Bascarán</a:t>
            </a:r>
            <a:r>
              <a:rPr lang="en-IN" sz="12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Á. </a:t>
            </a:r>
            <a:r>
              <a:rPr lang="en-IN" sz="1200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Fernández</a:t>
            </a:r>
            <a:r>
              <a:rPr lang="en-IN" sz="12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-Leal, ‘‘Human-in-the-loop machine learning: A state of the art,’’ </a:t>
            </a:r>
            <a:r>
              <a:rPr lang="en-IN" sz="1200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</a:t>
            </a:r>
            <a:r>
              <a:rPr lang="en-IN" sz="12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1200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</a:t>
            </a:r>
            <a:r>
              <a:rPr lang="en-IN" sz="12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Rev., vol. 56, no. 4, pp. 3005–3054, Apr. 2023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IN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/>
          </a:p>
          <a:p>
            <a:endParaRPr lang="en-IN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0760" y="-178408"/>
            <a:ext cx="1031941" cy="702031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411" y="0"/>
            <a:ext cx="3964589" cy="667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48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04160" y="1290320"/>
            <a:ext cx="7376160" cy="2733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695325"/>
            <a:ext cx="869632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i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5111D6"/>
      </a:accent1>
      <a:accent2>
        <a:srgbClr val="171B49"/>
      </a:accent2>
      <a:accent3>
        <a:srgbClr val="2B3E8E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</TotalTime>
  <Words>1391</Words>
  <Application>Microsoft Office PowerPoint</Application>
  <PresentationFormat>Widescreen</PresentationFormat>
  <Paragraphs>179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Aptos</vt:lpstr>
      <vt:lpstr>Aptos Display</vt:lpstr>
      <vt:lpstr>Arial</vt:lpstr>
      <vt:lpstr>Open Sans</vt:lpstr>
      <vt:lpstr>Segoe UI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SlideEgg</dc:creator>
  <cp:lastModifiedBy>Microsoft account</cp:lastModifiedBy>
  <cp:revision>81</cp:revision>
  <dcterms:created xsi:type="dcterms:W3CDTF">2025-02-14T04:57:32Z</dcterms:created>
  <dcterms:modified xsi:type="dcterms:W3CDTF">2025-05-09T08:58:21Z</dcterms:modified>
</cp:coreProperties>
</file>